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5" r:id="rId4"/>
    <p:sldId id="268" r:id="rId5"/>
    <p:sldId id="271" r:id="rId6"/>
    <p:sldId id="269" r:id="rId7"/>
    <p:sldId id="270" r:id="rId8"/>
    <p:sldId id="272" r:id="rId9"/>
    <p:sldId id="273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84" r:id="rId18"/>
    <p:sldId id="288" r:id="rId19"/>
    <p:sldId id="287" r:id="rId20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54" autoAdjust="0"/>
    <p:restoredTop sz="94660"/>
  </p:normalViewPr>
  <p:slideViewPr>
    <p:cSldViewPr>
      <p:cViewPr varScale="1">
        <p:scale>
          <a:sx n="53" d="100"/>
          <a:sy n="53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062C-54A4-4AE8-ABBF-0964EBD42655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15555-5F8E-477B-ADBB-6EEDD67CE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15555-5F8E-477B-ADBB-6EEDD67CE93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2B203-3A53-47DD-A2A2-79E50001CF2D}" type="datetimeFigureOut">
              <a:rPr lang="en-US" smtClean="0"/>
              <a:pPr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EAC9C-946D-4BDF-B220-F9DD38204A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7772400" cy="1470025"/>
          </a:xfrm>
        </p:spPr>
        <p:txBody>
          <a:bodyPr/>
          <a:lstStyle/>
          <a:p>
            <a:r>
              <a:rPr lang="en-US" dirty="0" smtClean="0"/>
              <a:t>Photo Album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334000"/>
            <a:ext cx="64008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BIBLIOTECA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590800"/>
            <a:ext cx="5943600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400" b="1" dirty="0" smtClean="0">
                <a:latin typeface="Calibri" pitchFamily="34" charset="0"/>
              </a:rPr>
              <a:t>Managementul Voluntarilor in context TiA,</a:t>
            </a:r>
          </a:p>
          <a:p>
            <a:pPr algn="ctr"/>
            <a:r>
              <a:rPr lang="ro-RO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Targoviste</a:t>
            </a:r>
            <a:r>
              <a:rPr lang="ro-RO" sz="2400" b="1" dirty="0" smtClean="0">
                <a:latin typeface="Calibri" pitchFamily="34" charset="0"/>
              </a:rPr>
              <a:t>, </a:t>
            </a:r>
            <a:r>
              <a:rPr lang="en-US" sz="2400" b="1" dirty="0" smtClean="0">
                <a:latin typeface="Calibri" pitchFamily="34" charset="0"/>
              </a:rPr>
              <a:t>9</a:t>
            </a:r>
            <a:r>
              <a:rPr lang="en-US" sz="2400" b="1" baseline="0" dirty="0" smtClean="0">
                <a:latin typeface="Calibri" pitchFamily="34" charset="0"/>
              </a:rPr>
              <a:t> – 11 </a:t>
            </a:r>
            <a:r>
              <a:rPr lang="en-US" sz="2400" b="1" baseline="0" dirty="0" err="1" smtClean="0">
                <a:latin typeface="Calibri" pitchFamily="34" charset="0"/>
              </a:rPr>
              <a:t>septembrie</a:t>
            </a:r>
            <a:r>
              <a:rPr lang="ro-RO" sz="2400" b="1" dirty="0" smtClean="0">
                <a:latin typeface="Calibri" pitchFamily="34" charset="0"/>
              </a:rPr>
              <a:t> 20</a:t>
            </a:r>
            <a:r>
              <a:rPr lang="en-US" sz="2400" b="1" dirty="0" smtClean="0">
                <a:latin typeface="Calibri" pitchFamily="34" charset="0"/>
              </a:rPr>
              <a:t>13</a:t>
            </a:r>
            <a:endParaRPr lang="ro-RO" sz="2400" b="1" dirty="0" smtClean="0">
              <a:latin typeface="Calibri" pitchFamily="34" charset="0"/>
            </a:endParaRPr>
          </a:p>
          <a:p>
            <a:endParaRPr lang="en-US" dirty="0" smtClean="0"/>
          </a:p>
          <a:p>
            <a:pPr lvl="0" algn="ctr">
              <a:spcBef>
                <a:spcPct val="20000"/>
              </a:spcBef>
            </a:pPr>
            <a:r>
              <a:rPr lang="en-US" sz="3200" dirty="0" smtClean="0">
                <a:solidFill>
                  <a:prstClr val="black">
                    <a:tint val="75000"/>
                  </a:prstClr>
                </a:solidFill>
              </a:rPr>
              <a:t>INSTANTANEE DIN TIMPUL CURSULUI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/>
          <a:lstStyle/>
          <a:p>
            <a:pPr algn="ctr"/>
            <a:r>
              <a:rPr lang="ro-RO" dirty="0"/>
              <a:t>Selectia </a:t>
            </a:r>
            <a:r>
              <a:rPr lang="ro-RO" dirty="0" smtClean="0"/>
              <a:t>voluntarilor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err="1" smtClean="0"/>
              <a:t>sfaturi</a:t>
            </a:r>
            <a:r>
              <a:rPr lang="en-US" dirty="0" smtClean="0"/>
              <a:t>  practice -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90600"/>
            <a:ext cx="3505200" cy="586740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Puneti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intrebari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Ascultati</a:t>
            </a:r>
            <a:endParaRPr lang="en-US" sz="16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Fiti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sinceri</a:t>
            </a:r>
            <a:endParaRPr lang="en-US" sz="16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Dati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informatii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despre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organizatie</a:t>
            </a:r>
            <a:endParaRPr lang="en-US" sz="16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Oferiti</a:t>
            </a:r>
            <a:r>
              <a:rPr lang="en-US" sz="1600" dirty="0">
                <a:solidFill>
                  <a:prstClr val="black"/>
                </a:solidFill>
              </a:rPr>
              <a:t>-le o imagine </a:t>
            </a:r>
            <a:r>
              <a:rPr lang="en-US" sz="1600" dirty="0" err="1">
                <a:solidFill>
                  <a:prstClr val="black"/>
                </a:solidFill>
              </a:rPr>
              <a:t>clara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asupra</a:t>
            </a:r>
            <a:r>
              <a:rPr lang="en-US" sz="1600" dirty="0">
                <a:solidFill>
                  <a:prstClr val="black"/>
                </a:solidFill>
              </a:rPr>
              <a:t> a </a:t>
            </a:r>
            <a:r>
              <a:rPr lang="en-US" sz="1600" dirty="0" err="1">
                <a:solidFill>
                  <a:prstClr val="black"/>
                </a:solidFill>
              </a:rPr>
              <a:t>ce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presupune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postul</a:t>
            </a:r>
            <a:endParaRPr lang="en-US" sz="16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Explorati</a:t>
            </a:r>
            <a:r>
              <a:rPr lang="en-US" sz="1600" dirty="0">
                <a:solidFill>
                  <a:prstClr val="black"/>
                </a:solidFill>
              </a:rPr>
              <a:t>-le </a:t>
            </a:r>
            <a:r>
              <a:rPr lang="en-US" sz="1600" dirty="0" err="1">
                <a:solidFill>
                  <a:prstClr val="black"/>
                </a:solidFill>
              </a:rPr>
              <a:t>interesele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prstClr val="black"/>
                </a:solidFill>
              </a:rPr>
              <a:t>abilitatile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motivatiile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Asociati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voluntarii</a:t>
            </a:r>
            <a:r>
              <a:rPr lang="en-US" sz="1600" dirty="0">
                <a:solidFill>
                  <a:prstClr val="black"/>
                </a:solidFill>
              </a:rPr>
              <a:t> cu </a:t>
            </a:r>
            <a:r>
              <a:rPr lang="en-US" sz="1600" dirty="0" err="1">
                <a:solidFill>
                  <a:prstClr val="black"/>
                </a:solidFill>
              </a:rPr>
              <a:t>cele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mai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potrivite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pozitii</a:t>
            </a:r>
            <a:endParaRPr lang="en-US" sz="16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Raspundeti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intrebarilor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nelamuririlor</a:t>
            </a:r>
            <a:endParaRPr lang="en-US" sz="16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Discutati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beneficiile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voluntariatului</a:t>
            </a:r>
            <a:endParaRPr lang="en-US" sz="16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Pregatiti</a:t>
            </a:r>
            <a:r>
              <a:rPr lang="en-US" sz="1600" dirty="0">
                <a:solidFill>
                  <a:prstClr val="black"/>
                </a:solidFill>
              </a:rPr>
              <a:t> un </a:t>
            </a:r>
            <a:r>
              <a:rPr lang="en-US" sz="1600" dirty="0" err="1">
                <a:solidFill>
                  <a:prstClr val="black"/>
                </a:solidFill>
              </a:rPr>
              <a:t>proces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standardizat</a:t>
            </a:r>
            <a:r>
              <a:rPr lang="en-US" sz="1600" dirty="0">
                <a:solidFill>
                  <a:prstClr val="black"/>
                </a:solidFill>
              </a:rPr>
              <a:t> de </a:t>
            </a:r>
            <a:r>
              <a:rPr lang="en-US" sz="1600" dirty="0" err="1">
                <a:solidFill>
                  <a:prstClr val="black"/>
                </a:solidFill>
              </a:rPr>
              <a:t>selectie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 err="1">
                <a:solidFill>
                  <a:prstClr val="black"/>
                </a:solidFill>
              </a:rPr>
              <a:t>politici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proceduri</a:t>
            </a:r>
            <a:endParaRPr lang="en-US" sz="16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Cunoasteti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aspectele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ce</a:t>
            </a:r>
            <a:r>
              <a:rPr lang="en-US" sz="1600" dirty="0">
                <a:solidFill>
                  <a:prstClr val="black"/>
                </a:solidFill>
              </a:rPr>
              <a:t> nu pot </a:t>
            </a:r>
            <a:r>
              <a:rPr lang="en-US" sz="1600" dirty="0" err="1">
                <a:solidFill>
                  <a:prstClr val="black"/>
                </a:solidFill>
              </a:rPr>
              <a:t>fi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negociate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zonele</a:t>
            </a:r>
            <a:r>
              <a:rPr lang="en-US" sz="1600" dirty="0">
                <a:solidFill>
                  <a:prstClr val="black"/>
                </a:solidFill>
              </a:rPr>
              <a:t> de </a:t>
            </a:r>
            <a:r>
              <a:rPr lang="en-US" sz="1600" dirty="0" err="1">
                <a:solidFill>
                  <a:prstClr val="black"/>
                </a:solidFill>
              </a:rPr>
              <a:t>flexibilitate</a:t>
            </a:r>
            <a:endParaRPr lang="en-US" sz="16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Asigurati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confidentialitatea</a:t>
            </a:r>
            <a:r>
              <a:rPr lang="en-US" sz="1600" dirty="0">
                <a:solidFill>
                  <a:prstClr val="black"/>
                </a:solidFill>
              </a:rPr>
              <a:t> (</a:t>
            </a:r>
            <a:r>
              <a:rPr lang="en-US" sz="1600" i="1" dirty="0" err="1">
                <a:solidFill>
                  <a:prstClr val="black"/>
                </a:solidFill>
              </a:rPr>
              <a:t>pentru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i="1" dirty="0" err="1">
                <a:solidFill>
                  <a:prstClr val="black"/>
                </a:solidFill>
              </a:rPr>
              <a:t>ei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i="1" dirty="0" err="1">
                <a:solidFill>
                  <a:prstClr val="black"/>
                </a:solidFill>
              </a:rPr>
              <a:t>si</a:t>
            </a:r>
            <a:r>
              <a:rPr lang="en-US" sz="1600" i="1" dirty="0">
                <a:solidFill>
                  <a:prstClr val="black"/>
                </a:solidFill>
              </a:rPr>
              <a:t> de </a:t>
            </a:r>
            <a:r>
              <a:rPr lang="en-US" sz="1600" i="1" dirty="0" err="1">
                <a:solidFill>
                  <a:prstClr val="black"/>
                </a:solidFill>
              </a:rPr>
              <a:t>catre</a:t>
            </a:r>
            <a:r>
              <a:rPr lang="en-US" sz="1600" i="1" dirty="0">
                <a:solidFill>
                  <a:prstClr val="black"/>
                </a:solidFill>
              </a:rPr>
              <a:t> </a:t>
            </a:r>
            <a:r>
              <a:rPr lang="en-US" sz="1600" i="1" dirty="0" err="1">
                <a:solidFill>
                  <a:prstClr val="black"/>
                </a:solidFill>
              </a:rPr>
              <a:t>ei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Informati-i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despre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beneficii</a:t>
            </a:r>
            <a:endParaRPr lang="en-US" sz="1600" dirty="0">
              <a:solidFill>
                <a:prstClr val="black"/>
              </a:solidFill>
            </a:endParaRPr>
          </a:p>
          <a:p>
            <a:pPr marL="457200" lvl="0" indent="-4572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err="1">
                <a:solidFill>
                  <a:prstClr val="black"/>
                </a:solidFill>
              </a:rPr>
              <a:t>Aveti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curajul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sa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dirty="0" err="1">
                <a:solidFill>
                  <a:prstClr val="black"/>
                </a:solidFill>
              </a:rPr>
              <a:t>spuneti</a:t>
            </a:r>
            <a:r>
              <a:rPr lang="en-US" sz="1600" dirty="0">
                <a:solidFill>
                  <a:prstClr val="black"/>
                </a:solidFill>
              </a:rPr>
              <a:t> NU</a:t>
            </a:r>
            <a:r>
              <a:rPr lang="en-US" sz="1600" dirty="0" smtClean="0">
                <a:solidFill>
                  <a:prstClr val="black"/>
                </a:solidFill>
              </a:rPr>
              <a:t>!</a:t>
            </a:r>
            <a:endParaRPr lang="en-US" dirty="0"/>
          </a:p>
          <a:p>
            <a:r>
              <a:rPr lang="en-US" sz="2000" dirty="0" smtClean="0">
                <a:solidFill>
                  <a:srgbClr val="FF0000"/>
                </a:solidFill>
              </a:rPr>
              <a:t>PASUL 4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BIBLIO~1\AppData\Local\Temp\Rar$DIa0.814\2013`09`09-11 RO Targoviste, Managementul Voluntarilor (1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027632">
            <a:off x="3558277" y="334582"/>
            <a:ext cx="3226211" cy="2419659"/>
          </a:xfrm>
          <a:prstGeom prst="rect">
            <a:avLst/>
          </a:prstGeom>
          <a:noFill/>
        </p:spPr>
      </p:pic>
      <p:pic>
        <p:nvPicPr>
          <p:cNvPr id="6147" name="Picture 3" descr="C:\Users\BIBLIO~1\AppData\Local\Temp\Rar$DIa0.695\2013`09`09-11 RO Targoviste, Managementul Voluntarilor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33132">
            <a:off x="5970850" y="2206452"/>
            <a:ext cx="3046930" cy="2285198"/>
          </a:xfrm>
          <a:prstGeom prst="rect">
            <a:avLst/>
          </a:prstGeom>
          <a:noFill/>
        </p:spPr>
      </p:pic>
      <p:pic>
        <p:nvPicPr>
          <p:cNvPr id="6148" name="Picture 4" descr="C:\Users\BIBLIO~1\AppData\Local\Temp\Rar$DIa0.289\2013`09`09-11 RO Targoviste, Managementul Voluntarilor (2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7995">
            <a:off x="3657600" y="440055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Contractul</a:t>
            </a:r>
            <a:r>
              <a:rPr lang="en-US" dirty="0" smtClean="0"/>
              <a:t> de </a:t>
            </a:r>
            <a:r>
              <a:rPr lang="en-US" dirty="0" err="1" smtClean="0"/>
              <a:t>voluntariat</a:t>
            </a:r>
            <a:r>
              <a:rPr lang="en-US" dirty="0" smtClean="0"/>
              <a:t> &amp; </a:t>
            </a:r>
            <a:r>
              <a:rPr lang="en-US" dirty="0" err="1" smtClean="0"/>
              <a:t>fisa</a:t>
            </a:r>
            <a:r>
              <a:rPr lang="en-US" dirty="0" smtClean="0"/>
              <a:t> </a:t>
            </a:r>
            <a:r>
              <a:rPr lang="en-US" dirty="0" err="1" smtClean="0"/>
              <a:t>postului</a:t>
            </a:r>
            <a:r>
              <a:rPr lang="en-US" dirty="0" smtClean="0"/>
              <a:t> cf. </a:t>
            </a:r>
            <a:r>
              <a:rPr lang="en-US" dirty="0" err="1" smtClean="0"/>
              <a:t>legii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>
            <a:normAutofit/>
          </a:bodyPr>
          <a:lstStyle/>
          <a:p>
            <a:endParaRPr lang="it-IT" b="1" dirty="0" smtClean="0"/>
          </a:p>
          <a:p>
            <a:endParaRPr lang="it-IT" b="1" dirty="0"/>
          </a:p>
          <a:p>
            <a:endParaRPr lang="it-IT" b="1" dirty="0" smtClean="0"/>
          </a:p>
          <a:p>
            <a:pPr>
              <a:buFont typeface="Arial" pitchFamily="34" charset="0"/>
              <a:buChar char="•"/>
            </a:pPr>
            <a:r>
              <a:rPr lang="it-IT" sz="1800" b="1" dirty="0" smtClean="0"/>
              <a:t>Lege </a:t>
            </a:r>
            <a:r>
              <a:rPr lang="it-IT" sz="1800" b="1" dirty="0"/>
              <a:t>nr. 195/2001</a:t>
            </a:r>
            <a:endParaRPr lang="en-US" sz="1800" dirty="0"/>
          </a:p>
          <a:p>
            <a:r>
              <a:rPr lang="it-IT" sz="1800" i="1" dirty="0"/>
              <a:t>din 20/04/2001</a:t>
            </a:r>
            <a:endParaRPr lang="en-US" sz="1800" dirty="0"/>
          </a:p>
          <a:p>
            <a:r>
              <a:rPr lang="it-IT" sz="1800" i="1" dirty="0"/>
              <a:t>Versiune actualizata la data de 30/07/2006</a:t>
            </a:r>
            <a:endParaRPr lang="en-US" sz="1800" dirty="0"/>
          </a:p>
          <a:p>
            <a:r>
              <a:rPr lang="en-US" sz="1800" dirty="0" err="1"/>
              <a:t>Legea</a:t>
            </a:r>
            <a:r>
              <a:rPr lang="en-US" sz="1800" dirty="0"/>
              <a:t> </a:t>
            </a:r>
            <a:r>
              <a:rPr lang="en-US" sz="1800" dirty="0" err="1" smtClean="0"/>
              <a:t>voluntariatului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it-IT" sz="1800" dirty="0"/>
              <a:t>  Contractul de </a:t>
            </a:r>
            <a:r>
              <a:rPr lang="it-IT" sz="1800" dirty="0" smtClean="0"/>
              <a:t>voluntariat</a:t>
            </a:r>
          </a:p>
          <a:p>
            <a:pPr>
              <a:buFont typeface="Arial" pitchFamily="34" charset="0"/>
              <a:buChar char="•"/>
            </a:pPr>
            <a:endParaRPr lang="it-IT" sz="1800" dirty="0"/>
          </a:p>
          <a:p>
            <a:pPr>
              <a:buFont typeface="Arial" pitchFamily="34" charset="0"/>
              <a:buChar char="•"/>
            </a:pPr>
            <a:r>
              <a:rPr lang="it-IT" sz="1800" dirty="0" smtClean="0"/>
              <a:t>Fisa postului pentru voluntar</a:t>
            </a:r>
          </a:p>
          <a:p>
            <a:pPr>
              <a:buFont typeface="Arial" pitchFamily="34" charset="0"/>
              <a:buChar char="•"/>
            </a:pPr>
            <a:endParaRPr lang="it-IT" sz="1800" dirty="0"/>
          </a:p>
          <a:p>
            <a:pPr>
              <a:buFont typeface="Arial" pitchFamily="34" charset="0"/>
              <a:buChar char="•"/>
            </a:pPr>
            <a:endParaRPr lang="it-IT" sz="1800" dirty="0" smtClean="0"/>
          </a:p>
          <a:p>
            <a:pPr>
              <a:buFont typeface="Arial" pitchFamily="34" charset="0"/>
              <a:buChar char="•"/>
            </a:pPr>
            <a:endParaRPr lang="it-IT" sz="1800" dirty="0"/>
          </a:p>
          <a:p>
            <a:r>
              <a:rPr lang="it-IT" sz="1800" b="1" dirty="0" smtClean="0">
                <a:solidFill>
                  <a:srgbClr val="FF0000"/>
                </a:solidFill>
              </a:rPr>
              <a:t>PASUL 5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BIBLIO~1\AppData\Local\Temp\Rar$DIa0.515\2013`09`09-11 RO Targoviste, Managementul Voluntarilor (4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574564">
            <a:off x="5740599" y="557223"/>
            <a:ext cx="3054350" cy="2290763"/>
          </a:xfrm>
          <a:prstGeom prst="rect">
            <a:avLst/>
          </a:prstGeom>
          <a:noFill/>
        </p:spPr>
      </p:pic>
      <p:pic>
        <p:nvPicPr>
          <p:cNvPr id="8195" name="Picture 3" descr="C:\Users\BIBLIO~1\AppData\Local\Temp\Rar$DIa0.546\2013`09`09-11 RO Targoviste, Managementul Voluntarilor (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0659">
            <a:off x="3520662" y="2335329"/>
            <a:ext cx="2971800" cy="2228850"/>
          </a:xfrm>
          <a:prstGeom prst="rect">
            <a:avLst/>
          </a:prstGeom>
          <a:noFill/>
        </p:spPr>
      </p:pic>
      <p:pic>
        <p:nvPicPr>
          <p:cNvPr id="8196" name="Picture 4" descr="C:\Users\BIBLIO~1\AppData\Local\Temp\Rar$DIa0.321\2013`09`09-11 RO Targoviste, Managementul Voluntarilor (4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20213">
            <a:off x="5410513" y="4128572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>
            <a:normAutofit/>
          </a:bodyPr>
          <a:lstStyle/>
          <a:p>
            <a:r>
              <a:rPr lang="ro-RO" dirty="0" smtClean="0"/>
              <a:t>Orientarea si instruirea voluntarilor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066800"/>
            <a:ext cx="3313113" cy="5791200"/>
          </a:xfrm>
        </p:spPr>
        <p:txBody>
          <a:bodyPr>
            <a:normAutofit fontScale="85000" lnSpcReduction="20000"/>
          </a:bodyPr>
          <a:lstStyle/>
          <a:p>
            <a:r>
              <a:rPr lang="ro-RO" sz="1800" dirty="0" smtClean="0"/>
              <a:t>Avantajele oferirii trainingului voluntarilor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PASII 6, 7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BIBLIO~1\AppData\Local\Temp\Rar$DIa0.862\2013`09`09-11 RO Targoviste, Managementul Voluntarilor (8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8600" y="1828800"/>
            <a:ext cx="3429000" cy="2286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o-RO" sz="1400" u="sng" dirty="0" smtClean="0">
                <a:cs typeface="Times New Roman" pitchFamily="18" charset="0"/>
              </a:rPr>
              <a:t>PENTRU VOLUNTARI</a:t>
            </a:r>
            <a:r>
              <a:rPr lang="ro-RO" sz="1400" dirty="0" smtClean="0">
                <a:cs typeface="Times New Roman" pitchFamily="18" charset="0"/>
              </a:rPr>
              <a:t>:</a:t>
            </a:r>
            <a:endParaRPr lang="ro-RO" sz="1400" dirty="0" smtClean="0"/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o-RO" sz="1400" dirty="0" smtClean="0">
                <a:cs typeface="Times New Roman" pitchFamily="18" charset="0"/>
              </a:rPr>
              <a:t>rezervor de idei, abilităţi şi experienţe noi</a:t>
            </a:r>
            <a:r>
              <a:rPr lang="ro-RO" sz="1400" dirty="0" smtClean="0"/>
              <a:t>;</a:t>
            </a:r>
            <a:r>
              <a:rPr lang="ro-RO" sz="1400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o-RO" sz="1400" dirty="0" smtClean="0">
                <a:cs typeface="Times New Roman" pitchFamily="18" charset="0"/>
              </a:rPr>
              <a:t>legitimitate</a:t>
            </a:r>
            <a:r>
              <a:rPr lang="ro-RO" sz="1400" dirty="0" smtClean="0"/>
              <a:t>a</a:t>
            </a:r>
            <a:r>
              <a:rPr lang="ro-RO" sz="1400" dirty="0" smtClean="0">
                <a:cs typeface="Times New Roman" pitchFamily="18" charset="0"/>
              </a:rPr>
              <a:t> implicarii;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o-RO" sz="1400" dirty="0" smtClean="0"/>
              <a:t>s</a:t>
            </a:r>
            <a:r>
              <a:rPr lang="ro-RO" sz="1400" dirty="0" smtClean="0">
                <a:cs typeface="Times New Roman" pitchFamily="18" charset="0"/>
              </a:rPr>
              <a:t>ens al apartenenţei;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o-RO" sz="1400" dirty="0" smtClean="0">
                <a:cs typeface="Times New Roman" pitchFamily="18" charset="0"/>
              </a:rPr>
              <a:t>forma de acreditare</a:t>
            </a:r>
            <a:r>
              <a:rPr lang="ro-RO" sz="1400" dirty="0" smtClean="0"/>
              <a:t>;</a:t>
            </a:r>
            <a:r>
              <a:rPr lang="ro-RO" sz="1400" dirty="0" smtClean="0"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ro-RO" sz="1400" dirty="0" smtClean="0">
                <a:cs typeface="Times New Roman" pitchFamily="18" charset="0"/>
              </a:rPr>
              <a:t>valoare intrinsecă.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666357"/>
            <a:ext cx="3200400" cy="319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o-RO" sz="1400" u="sng" dirty="0" smtClean="0">
                <a:latin typeface="Calibri" pitchFamily="34" charset="0"/>
                <a:cs typeface="Times New Roman" pitchFamily="18" charset="0"/>
              </a:rPr>
              <a:t>PENTRU ORGANIZAŢIE:</a:t>
            </a:r>
            <a:endParaRPr lang="en-US" sz="1400" u="sng" dirty="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 mijloc de uniformiza</a:t>
            </a:r>
            <a:r>
              <a:rPr lang="ro-RO" sz="1400" dirty="0" smtClean="0">
                <a:latin typeface="Calibri" pitchFamily="34" charset="0"/>
              </a:rPr>
              <a:t>re a</a:t>
            </a: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 pregatiri</a:t>
            </a:r>
            <a:r>
              <a:rPr lang="ro-RO" sz="1400" dirty="0" smtClean="0">
                <a:latin typeface="Calibri" pitchFamily="34" charset="0"/>
              </a:rPr>
              <a:t>i</a:t>
            </a: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;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 esential pentru anumite</a:t>
            </a:r>
            <a:r>
              <a:rPr lang="ro-RO" sz="1400" dirty="0" smtClean="0">
                <a:latin typeface="Calibri" pitchFamily="34" charset="0"/>
              </a:rPr>
              <a:t> </a:t>
            </a: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activitati</a:t>
            </a:r>
            <a:r>
              <a:rPr lang="ro-RO" sz="1400" dirty="0" smtClean="0">
                <a:latin typeface="Calibri" pitchFamily="34" charset="0"/>
              </a:rPr>
              <a:t>;</a:t>
            </a: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 atrage, incurajeaza si motiveaza voluntarii;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 creste satisfacti</a:t>
            </a:r>
            <a:r>
              <a:rPr lang="ro-RO" sz="1400" dirty="0" smtClean="0">
                <a:latin typeface="Calibri" pitchFamily="34" charset="0"/>
              </a:rPr>
              <a:t>a</a:t>
            </a: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 si atasament</a:t>
            </a:r>
            <a:r>
              <a:rPr lang="ro-RO" sz="1400" dirty="0" smtClean="0">
                <a:latin typeface="Calibri" pitchFamily="34" charset="0"/>
              </a:rPr>
              <a:t>ul voluntarilor</a:t>
            </a: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; </a:t>
            </a:r>
          </a:p>
          <a:p>
            <a:pPr>
              <a:lnSpc>
                <a:spcPct val="12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 imbunatat</a:t>
            </a:r>
            <a:r>
              <a:rPr lang="ro-RO" sz="1400" dirty="0" smtClean="0">
                <a:latin typeface="Calibri" pitchFamily="34" charset="0"/>
              </a:rPr>
              <a:t>irea</a:t>
            </a:r>
            <a:r>
              <a:rPr lang="ro-RO" sz="1400" dirty="0" smtClean="0">
                <a:latin typeface="Calibri" pitchFamily="34" charset="0"/>
                <a:cs typeface="Times New Roman" pitchFamily="18" charset="0"/>
              </a:rPr>
              <a:t> performantel</a:t>
            </a:r>
            <a:r>
              <a:rPr lang="ro-RO" sz="1400" dirty="0" smtClean="0">
                <a:latin typeface="Calibri" pitchFamily="34" charset="0"/>
              </a:rPr>
              <a:t>or, asigura succesul.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Coordonare</a:t>
            </a:r>
            <a:r>
              <a:rPr lang="en-US" dirty="0" smtClean="0"/>
              <a:t> &amp; </a:t>
            </a:r>
            <a:r>
              <a:rPr lang="en-US" dirty="0" err="1" smtClean="0"/>
              <a:t>Supervizare</a:t>
            </a:r>
            <a:r>
              <a:rPr lang="en-US" dirty="0" smtClean="0"/>
              <a:t> (</a:t>
            </a:r>
            <a:r>
              <a:rPr lang="en-US" dirty="0" err="1" smtClean="0"/>
              <a:t>Mentorat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273050"/>
            <a:ext cx="4495800" cy="5853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733800" cy="5194300"/>
          </a:xfrm>
        </p:spPr>
        <p:txBody>
          <a:bodyPr>
            <a:normAutofit/>
          </a:bodyPr>
          <a:lstStyle/>
          <a:p>
            <a:endParaRPr lang="en-US" sz="2000" b="1" dirty="0" smtClean="0"/>
          </a:p>
          <a:p>
            <a:r>
              <a:rPr lang="ro-RO" sz="2000" b="1" dirty="0" smtClean="0"/>
              <a:t>Supervizarea voluntarilor </a:t>
            </a:r>
            <a:endParaRPr lang="en-US" sz="2000" b="1" dirty="0" smtClean="0"/>
          </a:p>
          <a:p>
            <a:endParaRPr lang="en-US" sz="2000" b="1" dirty="0" smtClean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o-RO" sz="1800" b="1" dirty="0"/>
              <a:t>Relatia</a:t>
            </a:r>
            <a:r>
              <a:rPr lang="ro-RO" sz="1800" dirty="0"/>
              <a:t> reciproca dintre doi lucratori (angajat – voluntar) preocupati de cresterea profesionala</a:t>
            </a:r>
            <a:r>
              <a:rPr lang="ro-RO" sz="1800" dirty="0" smtClean="0"/>
              <a:t>.</a:t>
            </a:r>
            <a:endParaRPr lang="ro-RO" sz="1800" dirty="0"/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o-RO" sz="1800" b="1" dirty="0"/>
              <a:t>Scopul</a:t>
            </a:r>
            <a:r>
              <a:rPr lang="ro-RO" sz="1800" dirty="0"/>
              <a:t>: capacitarea voluntarului de a avea succes in activitatea sa prin cresterea autonomiei, capacitatii de a lua decizii.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ro-RO" sz="1800" b="1" dirty="0"/>
              <a:t>Abilitate speciala</a:t>
            </a:r>
            <a:r>
              <a:rPr lang="ro-RO" sz="1800" dirty="0"/>
              <a:t> a coordonatorului care este chemat sa lucreze “prin altii</a:t>
            </a:r>
            <a:r>
              <a:rPr lang="ro-RO" sz="1800" dirty="0" smtClean="0"/>
              <a:t>”.</a:t>
            </a:r>
            <a:endParaRPr lang="en-US" sz="1800" dirty="0" smtClean="0"/>
          </a:p>
          <a:p>
            <a:pPr>
              <a:spcBef>
                <a:spcPct val="50000"/>
              </a:spcBef>
              <a:defRPr/>
            </a:pPr>
            <a:endParaRPr lang="en-US" sz="1800" dirty="0" smtClean="0"/>
          </a:p>
          <a:p>
            <a:pPr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FF0000"/>
                </a:solidFill>
              </a:rPr>
              <a:t>PASII  8, 9</a:t>
            </a:r>
            <a:endParaRPr lang="ro-RO" sz="1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9218" name="Picture 2" descr="C:\Users\BIBLIO~1\AppData\Local\Temp\Rar$DIa0.989\2013`09`09-11 RO Targoviste, Managementul Voluntarilor (8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28600"/>
            <a:ext cx="4552950" cy="607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/>
          <a:lstStyle/>
          <a:p>
            <a:r>
              <a:rPr lang="en-US" smtClean="0"/>
              <a:t>Evaluare &amp; Recompensa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219200"/>
            <a:ext cx="3124200" cy="5638800"/>
          </a:xfrm>
        </p:spPr>
        <p:txBody>
          <a:bodyPr>
            <a:normAutofit/>
          </a:bodyPr>
          <a:lstStyle/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en-US" sz="2000" smtClean="0">
                <a:cs typeface="Times New Roman" pitchFamily="18" charset="0"/>
              </a:rPr>
              <a:t>   </a:t>
            </a:r>
            <a:r>
              <a:rPr lang="ro-RO" sz="2000" smtClean="0">
                <a:cs typeface="Times New Roman" pitchFamily="18" charset="0"/>
              </a:rPr>
              <a:t>evaluarea performantei</a:t>
            </a:r>
            <a:r>
              <a:rPr lang="ro-RO" sz="2000" smtClean="0"/>
              <a:t>,</a:t>
            </a:r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ro-RO" sz="2000" smtClean="0"/>
              <a:t>   </a:t>
            </a:r>
            <a:r>
              <a:rPr lang="ro-RO" sz="2000" smtClean="0">
                <a:cs typeface="Times New Roman" pitchFamily="18" charset="0"/>
              </a:rPr>
              <a:t>discutarea progreselor</a:t>
            </a:r>
            <a:endParaRPr lang="en-US" sz="2000" smtClean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ro-RO" sz="2000" smtClean="0">
                <a:cs typeface="Times New Roman" pitchFamily="18" charset="0"/>
              </a:rPr>
              <a:t> voluntarului, </a:t>
            </a:r>
            <a:endParaRPr lang="ro-RO" sz="2000" smtClean="0"/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ro-RO" sz="2000" smtClean="0"/>
              <a:t>   </a:t>
            </a:r>
            <a:r>
              <a:rPr lang="ro-RO" sz="2000" smtClean="0">
                <a:cs typeface="Times New Roman" pitchFamily="18" charset="0"/>
              </a:rPr>
              <a:t>clarificarea si re</a:t>
            </a:r>
            <a:r>
              <a:rPr lang="ro-RO" sz="2000" smtClean="0"/>
              <a:t>z</a:t>
            </a:r>
            <a:r>
              <a:rPr lang="ro-RO" sz="2000" smtClean="0">
                <a:cs typeface="Times New Roman" pitchFamily="18" charset="0"/>
              </a:rPr>
              <a:t>olvarea</a:t>
            </a:r>
            <a:r>
              <a:rPr lang="ro-RO" sz="2000" smtClean="0"/>
              <a:t> </a:t>
            </a:r>
            <a:endParaRPr lang="en-US" sz="2000" smtClean="0"/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ro-RO" sz="2000" smtClean="0">
                <a:cs typeface="Times New Roman" pitchFamily="18" charset="0"/>
              </a:rPr>
              <a:t>problemelor, </a:t>
            </a:r>
            <a:endParaRPr lang="ro-RO" sz="2000" smtClean="0"/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ro-RO" sz="2000" smtClean="0"/>
              <a:t>   </a:t>
            </a:r>
            <a:r>
              <a:rPr lang="ro-RO" sz="2000" smtClean="0">
                <a:cs typeface="Times New Roman" pitchFamily="18" charset="0"/>
              </a:rPr>
              <a:t>consultanta / expertiza, </a:t>
            </a:r>
            <a:endParaRPr lang="ro-RO" sz="2000" smtClean="0"/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ro-RO" sz="2000" smtClean="0"/>
              <a:t>   </a:t>
            </a:r>
            <a:r>
              <a:rPr lang="ro-RO" sz="2000" smtClean="0">
                <a:cs typeface="Times New Roman" pitchFamily="18" charset="0"/>
              </a:rPr>
              <a:t>raspuns la diferite </a:t>
            </a:r>
            <a:endParaRPr lang="en-US" sz="2000" smtClean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ro-RO" sz="2000" smtClean="0">
                <a:cs typeface="Times New Roman" pitchFamily="18" charset="0"/>
              </a:rPr>
              <a:t>intrebari, </a:t>
            </a:r>
            <a:endParaRPr lang="ro-RO" sz="2000" smtClean="0"/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ro-RO" sz="2000" smtClean="0"/>
              <a:t>   </a:t>
            </a:r>
            <a:r>
              <a:rPr lang="ro-RO" sz="2000" smtClean="0">
                <a:cs typeface="Times New Roman" pitchFamily="18" charset="0"/>
              </a:rPr>
              <a:t>cuvinte de lauda, </a:t>
            </a:r>
            <a:endParaRPr lang="ro-RO" sz="2000" smtClean="0"/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ro-RO" sz="2000" smtClean="0"/>
              <a:t>   </a:t>
            </a:r>
            <a:r>
              <a:rPr lang="ro-RO" sz="2000" smtClean="0">
                <a:cs typeface="Times New Roman" pitchFamily="18" charset="0"/>
              </a:rPr>
              <a:t>semnalarea erorilor,</a:t>
            </a:r>
            <a:endParaRPr lang="ro-RO" sz="2000" smtClean="0"/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ro-RO" sz="2000" smtClean="0"/>
              <a:t>   </a:t>
            </a:r>
            <a:r>
              <a:rPr lang="ro-RO" sz="2000" smtClean="0">
                <a:cs typeface="Times New Roman" pitchFamily="18" charset="0"/>
              </a:rPr>
              <a:t>stabilirea standardelor, </a:t>
            </a:r>
            <a:endParaRPr lang="ro-RO" sz="2000" smtClean="0"/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ro-RO" sz="2000" smtClean="0"/>
              <a:t>   </a:t>
            </a:r>
            <a:r>
              <a:rPr lang="ro-RO" sz="2000" smtClean="0">
                <a:cs typeface="Times New Roman" pitchFamily="18" charset="0"/>
              </a:rPr>
              <a:t>evaluarea nevoilor de </a:t>
            </a:r>
            <a:endParaRPr lang="en-US" sz="2000" smtClean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ro-RO" sz="2000" smtClean="0">
                <a:cs typeface="Times New Roman" pitchFamily="18" charset="0"/>
              </a:rPr>
              <a:t>training</a:t>
            </a:r>
            <a:r>
              <a:rPr lang="ro-RO" sz="2000" smtClean="0"/>
              <a:t>,</a:t>
            </a:r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ro-RO" sz="2000" smtClean="0"/>
              <a:t>   </a:t>
            </a:r>
            <a:r>
              <a:rPr lang="ro-RO" sz="2000" smtClean="0">
                <a:cs typeface="Times New Roman" pitchFamily="18" charset="0"/>
              </a:rPr>
              <a:t>ajutor pentru corelarea </a:t>
            </a:r>
            <a:endParaRPr lang="en-US" sz="2000" smtClean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ro-RO" sz="2000" smtClean="0">
                <a:cs typeface="Times New Roman" pitchFamily="18" charset="0"/>
              </a:rPr>
              <a:t>sarcinilor cu scopurile </a:t>
            </a:r>
            <a:endParaRPr lang="en-US" sz="2000" smtClean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ro-RO" sz="2000" smtClean="0">
                <a:cs typeface="Times New Roman" pitchFamily="18" charset="0"/>
              </a:rPr>
              <a:t>aferente, </a:t>
            </a:r>
            <a:endParaRPr lang="ro-RO" sz="2000" smtClean="0"/>
          </a:p>
          <a:p>
            <a:pPr>
              <a:lnSpc>
                <a:spcPct val="30000"/>
              </a:lnSpc>
              <a:spcBef>
                <a:spcPct val="50000"/>
              </a:spcBef>
              <a:buFontTx/>
              <a:buChar char="•"/>
            </a:pPr>
            <a:r>
              <a:rPr lang="ro-RO" sz="2000" smtClean="0"/>
              <a:t>   </a:t>
            </a:r>
            <a:r>
              <a:rPr lang="ro-RO" sz="2000" smtClean="0">
                <a:cs typeface="Times New Roman" pitchFamily="18" charset="0"/>
              </a:rPr>
              <a:t>model de</a:t>
            </a:r>
            <a:endParaRPr lang="en-US" sz="2000" smtClean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ro-RO" sz="2000" smtClean="0">
                <a:cs typeface="Times New Roman" pitchFamily="18" charset="0"/>
              </a:rPr>
              <a:t>comportament </a:t>
            </a:r>
            <a:endParaRPr lang="en-US" sz="2000" smtClean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ro-RO" sz="2000" smtClean="0">
                <a:cs typeface="Times New Roman" pitchFamily="18" charset="0"/>
              </a:rPr>
              <a:t>profesional,</a:t>
            </a:r>
            <a:endParaRPr lang="en-US" sz="2000" smtClean="0">
              <a:cs typeface="Times New Roman" pitchFamily="18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ro-RO" sz="2000" smtClean="0"/>
              <a:t> </a:t>
            </a:r>
            <a:r>
              <a:rPr lang="en-US" sz="2000" smtClean="0"/>
              <a:t>   </a:t>
            </a:r>
            <a:r>
              <a:rPr lang="ro-RO" sz="2000" smtClean="0">
                <a:cs typeface="Times New Roman" pitchFamily="18" charset="0"/>
              </a:rPr>
              <a:t>feed-back</a:t>
            </a:r>
            <a:r>
              <a:rPr lang="ro-RO" sz="2000" smtClean="0"/>
              <a:t>.</a:t>
            </a:r>
            <a:r>
              <a:rPr lang="ro-RO" sz="2000" smtClean="0">
                <a:cs typeface="Times New Roman" pitchFamily="18" charset="0"/>
              </a:rPr>
              <a:t> </a:t>
            </a:r>
            <a:endParaRPr lang="ro-RO" sz="2000" smtClean="0"/>
          </a:p>
          <a:p>
            <a:r>
              <a:rPr lang="en-US" sz="2000" b="1" smtClean="0">
                <a:solidFill>
                  <a:srgbClr val="FF0000"/>
                </a:solidFill>
              </a:rPr>
              <a:t>PASII  10, 11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C:\Users\BIBLIO~1\AppData\Local\Temp\Rar$DIa0.509\2013`09`09-11 RO Targoviste, Managementul Voluntarilor (9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60960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Cuvinte</a:t>
            </a:r>
            <a:r>
              <a:rPr lang="en-US" dirty="0" smtClean="0"/>
              <a:t> </a:t>
            </a:r>
            <a:r>
              <a:rPr lang="en-US" dirty="0" err="1" smtClean="0"/>
              <a:t>estrase</a:t>
            </a:r>
            <a:r>
              <a:rPr lang="en-US" dirty="0" smtClean="0"/>
              <a:t> din </a:t>
            </a:r>
            <a:r>
              <a:rPr lang="en-US" dirty="0" err="1" smtClean="0"/>
              <a:t>programul</a:t>
            </a:r>
            <a:r>
              <a:rPr lang="en-US" dirty="0" smtClean="0"/>
              <a:t> TIA</a:t>
            </a:r>
            <a:endParaRPr lang="en-US" dirty="0"/>
          </a:p>
        </p:txBody>
      </p:sp>
      <p:pic>
        <p:nvPicPr>
          <p:cNvPr id="11266" name="Picture 2" descr="C:\Users\BIBLIO~1\AppData\Local\Temp\Rar$DIa0.426\2013`09`09-11 RO Targoviste, Managementul Voluntarilor (8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84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/>
          <a:lstStyle/>
          <a:p>
            <a:r>
              <a:rPr lang="en-US" dirty="0" err="1" smtClean="0"/>
              <a:t>Concluziile</a:t>
            </a:r>
            <a:endParaRPr lang="en-US" dirty="0"/>
          </a:p>
        </p:txBody>
      </p:sp>
      <p:pic>
        <p:nvPicPr>
          <p:cNvPr id="12290" name="Picture 2" descr="C:\Users\BIBLIO~1\AppData\Local\Temp\Rar$DIa0.594\2013`09`09-11 RO Targoviste, Managementul Voluntarilor (7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9581527">
            <a:off x="3578377" y="652855"/>
            <a:ext cx="3048000" cy="2286000"/>
          </a:xfrm>
          <a:prstGeom prst="rect">
            <a:avLst/>
          </a:prstGeom>
          <a:noFill/>
        </p:spPr>
      </p:pic>
      <p:pic>
        <p:nvPicPr>
          <p:cNvPr id="12291" name="Picture 3" descr="C:\Users\BIBLIO~1\AppData\Local\Temp\Rar$DIa0.625\2013`09`09-11 RO Targoviste, Managementul Voluntarilor (7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2966">
            <a:off x="3733825" y="3874887"/>
            <a:ext cx="3124200" cy="2343150"/>
          </a:xfrm>
          <a:prstGeom prst="rect">
            <a:avLst/>
          </a:prstGeom>
          <a:noFill/>
        </p:spPr>
      </p:pic>
      <p:pic>
        <p:nvPicPr>
          <p:cNvPr id="12292" name="Picture 4" descr="C:\Users\BIBLIO~1\AppData\Local\Temp\Rar$DIa0.407\2013`09`09-11 RO Targoviste, Managementul Voluntarilor (7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0013">
            <a:off x="6019976" y="2237131"/>
            <a:ext cx="3048000" cy="2286000"/>
          </a:xfrm>
          <a:prstGeom prst="rect">
            <a:avLst/>
          </a:prstGeom>
          <a:noFill/>
        </p:spPr>
      </p:pic>
      <p:pic>
        <p:nvPicPr>
          <p:cNvPr id="12294" name="Picture 6" descr="C:\Users\BIBLIO~1\AppData\Local\Temp\Rar$DIa0.135\2013`09`09-11 RO Targoviste, Managementul Voluntarilor (4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78905">
            <a:off x="409178" y="1245841"/>
            <a:ext cx="3048000" cy="2286000"/>
          </a:xfrm>
          <a:prstGeom prst="rect">
            <a:avLst/>
          </a:prstGeom>
          <a:noFill/>
        </p:spPr>
      </p:pic>
      <p:pic>
        <p:nvPicPr>
          <p:cNvPr id="12295" name="Picture 7" descr="C:\Users\BIBLIO~1\AppData\Local\Temp\Rar$DIa0.627\2013`09`09-11 RO Targoviste, Managementul Voluntarilor (1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306548">
            <a:off x="18491" y="4085591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DIPLOMA DE PARTICIPARE</a:t>
            </a:r>
            <a:endParaRPr lang="en-US" dirty="0"/>
          </a:p>
        </p:txBody>
      </p:sp>
      <p:pic>
        <p:nvPicPr>
          <p:cNvPr id="4" name="Picture 5" descr="C:\Users\BIBLIO~1\AppData\Local\Temp\Rar$DIa0.346\2013`09`09-11 RO Targoviste, Managementul Voluntarilor (7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8305800" cy="5234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Follow-up</a:t>
            </a:r>
            <a:endParaRPr lang="en-US" dirty="0"/>
          </a:p>
        </p:txBody>
      </p:sp>
      <p:pic>
        <p:nvPicPr>
          <p:cNvPr id="4" name="Content Placeholder 3" descr="121_400_erasmusnew-664x609.gif"/>
          <p:cNvPicPr>
            <a:picLocks noGrp="1" noChangeAspect="1"/>
          </p:cNvPicPr>
          <p:nvPr isPhoto="1">
            <p:ph idx="1"/>
          </p:nvPr>
        </p:nvPicPr>
        <p:blipFill>
          <a:blip r:embed="rId2">
            <a:lum/>
          </a:blip>
          <a:stretch>
            <a:fillRect/>
          </a:stretch>
        </p:blipFill>
        <p:spPr>
          <a:xfrm>
            <a:off x="2057400" y="1295400"/>
            <a:ext cx="5715000" cy="5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04800"/>
            <a:ext cx="7391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ALBUM REALIZAT  DE  BIBLIOTECARELE:</a:t>
            </a:r>
          </a:p>
          <a:p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MORTOIU MARIA IZABELA </a:t>
            </a:r>
          </a:p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BIBLIOTECA “VASILE VOICULESCU” BEZDEAD </a:t>
            </a:r>
          </a:p>
          <a:p>
            <a:pPr algn="ctr"/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smtClean="0"/>
              <a:t>&amp;</a:t>
            </a:r>
          </a:p>
          <a:p>
            <a:pPr algn="ctr"/>
            <a:r>
              <a:rPr lang="en-US" sz="3600" b="1" dirty="0" smtClean="0"/>
              <a:t> 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MITOI  STELIANA </a:t>
            </a:r>
          </a:p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BIBLIOTECA GURA OCNITEI</a:t>
            </a:r>
            <a:endParaRPr lang="en-US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a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720725"/>
            <a:ext cx="9144000" cy="5414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luntar-in-actiune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052638"/>
            <a:ext cx="9144000" cy="275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PROFILUL</a:t>
            </a:r>
            <a:r>
              <a:rPr lang="en-US" dirty="0" smtClean="0"/>
              <a:t> VOLUNTARULUI &amp; </a:t>
            </a:r>
            <a:r>
              <a:rPr lang="en-US" b="1" dirty="0" smtClean="0"/>
              <a:t>COPACUL</a:t>
            </a:r>
            <a:r>
              <a:rPr lang="en-US" dirty="0" smtClean="0"/>
              <a:t> CU ASTEPTARI, CONTRIBUTII, TEMERI </a:t>
            </a:r>
            <a:endParaRPr lang="en-US" dirty="0"/>
          </a:p>
        </p:txBody>
      </p:sp>
      <p:pic>
        <p:nvPicPr>
          <p:cNvPr id="4" name="Content Placeholder 3" descr="C:\Users\BIBLIO~1\AppData\Local\Temp\Rar$DIa0.289\2013`09`09-11 RO Targoviste, Managementul Voluntarilor (94)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0600" y="1828800"/>
            <a:ext cx="31242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BIBLIO~1\AppData\Local\Temp\Rar$DIa0.142\2013`09`09-11 RO Targoviste, Managementul Voluntarilor (78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1588" y="1757083"/>
            <a:ext cx="3048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CONTRACTUL DE GRUP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BIBLIO~1\AppData\Local\Temp\Rar$DIa0.249\2013`09`09-11 RO Targoviste, Managementul Voluntarilor (8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8458200" cy="5119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OBIECTIVELE CURSULUI</a:t>
            </a:r>
            <a:endParaRPr lang="en-US" dirty="0"/>
          </a:p>
        </p:txBody>
      </p:sp>
      <p:pic>
        <p:nvPicPr>
          <p:cNvPr id="1026" name="Picture 2" descr="C:\Users\BIBLIO~1\AppData\Local\Temp\Rar$DIa0.377\2013`09`09-11 RO Targoviste, Managementul Voluntarilor (7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00199"/>
            <a:ext cx="8305800" cy="5033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PASII </a:t>
            </a:r>
            <a:br>
              <a:rPr lang="en-US" dirty="0" smtClean="0"/>
            </a:br>
            <a:r>
              <a:rPr lang="en-US" dirty="0" smtClean="0"/>
              <a:t>MANAGEMENTULUI VOLUNTARILOR</a:t>
            </a:r>
            <a:endParaRPr lang="en-US" dirty="0"/>
          </a:p>
        </p:txBody>
      </p:sp>
      <p:pic>
        <p:nvPicPr>
          <p:cNvPr id="2050" name="Picture 2" descr="C:\Users\BIBLIO~1\AppData\Local\Temp\Rar$DIa0.231\2013`09`09-11 RO Targoviste, Managementul Voluntarilor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4483" y="1595718"/>
            <a:ext cx="9108140" cy="7109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Pregatirea organizatiei pentru lucrul cu voluntari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 </a:t>
            </a:r>
            <a:r>
              <a:rPr lang="en-US" dirty="0" err="1" smtClean="0"/>
              <a:t>identificarea</a:t>
            </a:r>
            <a:r>
              <a:rPr lang="en-US" dirty="0" smtClean="0"/>
              <a:t>  </a:t>
            </a:r>
            <a:r>
              <a:rPr lang="en-US" dirty="0" err="1" smtClean="0"/>
              <a:t>activitatii</a:t>
            </a:r>
            <a:r>
              <a:rPr lang="en-US" dirty="0" smtClean="0"/>
              <a:t>/</a:t>
            </a:r>
            <a:r>
              <a:rPr lang="en-US" dirty="0" err="1" smtClean="0"/>
              <a:t>voluntarilor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5118100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6400" dirty="0" smtClean="0"/>
              <a:t>PROFILUL ACTIVITATII</a:t>
            </a:r>
          </a:p>
          <a:p>
            <a:pPr>
              <a:buFont typeface="Arial" pitchFamily="34" charset="0"/>
              <a:buChar char="•"/>
            </a:pPr>
            <a:r>
              <a:rPr lang="en-US" sz="6400" dirty="0" smtClean="0"/>
              <a:t>PROFILUL VOLUNTARULUI</a:t>
            </a:r>
          </a:p>
          <a:p>
            <a:pPr>
              <a:buFont typeface="Arial" pitchFamily="34" charset="0"/>
              <a:buChar char="•"/>
            </a:pPr>
            <a:r>
              <a:rPr lang="en-US" sz="6400" dirty="0" smtClean="0"/>
              <a:t>NUMARUL DE VOLUNTARI NECESARI</a:t>
            </a:r>
          </a:p>
          <a:p>
            <a:pPr>
              <a:buFont typeface="Arial" pitchFamily="34" charset="0"/>
              <a:buChar char="•"/>
            </a:pPr>
            <a:r>
              <a:rPr lang="en-US" sz="6400" dirty="0" smtClean="0"/>
              <a:t>PE CE PERIOADA VOR FI </a:t>
            </a:r>
            <a:r>
              <a:rPr lang="en-US" sz="6400" dirty="0" err="1" smtClean="0"/>
              <a:t>VOLUNTARi</a:t>
            </a:r>
            <a:endParaRPr lang="en-US" sz="6400" dirty="0" smtClean="0"/>
          </a:p>
          <a:p>
            <a:pPr>
              <a:buFont typeface="Arial" pitchFamily="34" charset="0"/>
              <a:buChar char="•"/>
            </a:pPr>
            <a:r>
              <a:rPr lang="en-US" sz="6400" dirty="0" smtClean="0"/>
              <a:t>INTERESUL VOLUNTARULUI</a:t>
            </a:r>
          </a:p>
          <a:p>
            <a:pPr>
              <a:buFont typeface="Arial" pitchFamily="34" charset="0"/>
              <a:buChar char="•"/>
            </a:pPr>
            <a:endParaRPr lang="en-US" sz="6400" dirty="0" smtClean="0"/>
          </a:p>
          <a:p>
            <a:pPr>
              <a:lnSpc>
                <a:spcPct val="90000"/>
              </a:lnSpc>
              <a:defRPr/>
            </a:pPr>
            <a:r>
              <a:rPr lang="ro-RO" sz="6400" b="1" dirty="0"/>
              <a:t>Misiunea</a:t>
            </a:r>
            <a:r>
              <a:rPr lang="ro-RO" sz="6400" dirty="0"/>
              <a:t>  = </a:t>
            </a:r>
            <a:r>
              <a:rPr lang="fr-FR" sz="6400" dirty="0"/>
              <a:t>Un set de </a:t>
            </a:r>
            <a:r>
              <a:rPr lang="fr-FR" sz="6400" dirty="0" err="1"/>
              <a:t>idei</a:t>
            </a:r>
            <a:r>
              <a:rPr lang="fr-FR" sz="6400" dirty="0"/>
              <a:t> </a:t>
            </a:r>
            <a:r>
              <a:rPr lang="fr-FR" sz="6400" dirty="0" err="1"/>
              <a:t>directoare</a:t>
            </a:r>
            <a:r>
              <a:rPr lang="fr-FR" sz="6400" dirty="0"/>
              <a:t>, </a:t>
            </a:r>
            <a:r>
              <a:rPr lang="fr-FR" sz="6400" dirty="0" err="1"/>
              <a:t>clar</a:t>
            </a:r>
            <a:r>
              <a:rPr lang="fr-FR" sz="6400" dirty="0"/>
              <a:t> </a:t>
            </a:r>
            <a:r>
              <a:rPr lang="fr-FR" sz="6400" dirty="0" err="1"/>
              <a:t>exprimate</a:t>
            </a:r>
            <a:r>
              <a:rPr lang="fr-FR" sz="6400" dirty="0"/>
              <a:t>, </a:t>
            </a:r>
            <a:r>
              <a:rPr lang="fr-FR" sz="6400" dirty="0" err="1"/>
              <a:t>intelese</a:t>
            </a:r>
            <a:r>
              <a:rPr lang="fr-FR" sz="6400" dirty="0"/>
              <a:t> si  </a:t>
            </a:r>
            <a:r>
              <a:rPr lang="fr-FR" sz="6400" dirty="0" err="1"/>
              <a:t>acceptate</a:t>
            </a:r>
            <a:r>
              <a:rPr lang="fr-FR" sz="6400" dirty="0"/>
              <a:t> de </a:t>
            </a:r>
            <a:r>
              <a:rPr lang="fr-FR" sz="6400" dirty="0" err="1"/>
              <a:t>conducerea</a:t>
            </a:r>
            <a:r>
              <a:rPr lang="fr-FR" sz="6400" dirty="0"/>
              <a:t>, </a:t>
            </a:r>
            <a:r>
              <a:rPr lang="fr-FR" sz="6400" dirty="0" err="1"/>
              <a:t>membrii</a:t>
            </a:r>
            <a:r>
              <a:rPr lang="fr-FR" sz="6400" dirty="0"/>
              <a:t>, </a:t>
            </a:r>
            <a:r>
              <a:rPr lang="fr-FR" sz="6400" dirty="0" err="1"/>
              <a:t>colaboratorii</a:t>
            </a:r>
            <a:r>
              <a:rPr lang="fr-FR" sz="6400" dirty="0"/>
              <a:t>, </a:t>
            </a:r>
            <a:r>
              <a:rPr lang="fr-FR" sz="6400" dirty="0" err="1"/>
              <a:t>finantatorii</a:t>
            </a:r>
            <a:r>
              <a:rPr lang="fr-FR" sz="6400" dirty="0"/>
              <a:t> si </a:t>
            </a:r>
            <a:r>
              <a:rPr lang="fr-FR" sz="6400" dirty="0" err="1"/>
              <a:t>beneficiarii</a:t>
            </a:r>
            <a:r>
              <a:rPr lang="fr-FR" sz="6400" dirty="0"/>
              <a:t> </a:t>
            </a:r>
            <a:r>
              <a:rPr lang="fr-FR" sz="6400" dirty="0" err="1"/>
              <a:t>organizatiei</a:t>
            </a:r>
            <a:endParaRPr lang="ro-RO" sz="6400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ro-RO" sz="6400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ro-RO" sz="6400" b="1" dirty="0"/>
              <a:t>Viziunea</a:t>
            </a:r>
            <a:r>
              <a:rPr lang="ro-RO" sz="6400" dirty="0"/>
              <a:t> = </a:t>
            </a:r>
            <a:r>
              <a:rPr lang="en-US" sz="6400" dirty="0" err="1"/>
              <a:t>Motorul</a:t>
            </a:r>
            <a:r>
              <a:rPr lang="en-US" sz="6400" dirty="0"/>
              <a:t> care ne face </a:t>
            </a:r>
            <a:r>
              <a:rPr lang="en-US" sz="6400" dirty="0" err="1"/>
              <a:t>sa</a:t>
            </a:r>
            <a:r>
              <a:rPr lang="en-US" sz="6400" dirty="0"/>
              <a:t> </a:t>
            </a:r>
            <a:r>
              <a:rPr lang="en-US" sz="6400" dirty="0" err="1"/>
              <a:t>mergem</a:t>
            </a:r>
            <a:r>
              <a:rPr lang="en-US" sz="6400" dirty="0"/>
              <a:t> </a:t>
            </a:r>
            <a:r>
              <a:rPr lang="en-US" sz="6400" dirty="0" err="1"/>
              <a:t>inainte</a:t>
            </a:r>
            <a:r>
              <a:rPr lang="en-US" sz="6400" dirty="0"/>
              <a:t> </a:t>
            </a:r>
            <a:r>
              <a:rPr lang="en-US" sz="6400" dirty="0" err="1"/>
              <a:t>si</a:t>
            </a:r>
            <a:r>
              <a:rPr lang="en-US" sz="6400" dirty="0"/>
              <a:t> </a:t>
            </a:r>
            <a:r>
              <a:rPr lang="en-US" sz="6400" dirty="0" err="1"/>
              <a:t>sa</a:t>
            </a:r>
            <a:r>
              <a:rPr lang="en-US" sz="6400" dirty="0"/>
              <a:t> </a:t>
            </a:r>
            <a:r>
              <a:rPr lang="en-US" sz="6400" dirty="0" err="1"/>
              <a:t>luptam</a:t>
            </a:r>
            <a:r>
              <a:rPr lang="en-US" sz="6400" dirty="0"/>
              <a:t>  </a:t>
            </a:r>
            <a:r>
              <a:rPr lang="en-US" sz="6400" dirty="0" err="1"/>
              <a:t>atunci</a:t>
            </a:r>
            <a:r>
              <a:rPr lang="en-US" sz="6400" dirty="0"/>
              <a:t> </a:t>
            </a:r>
            <a:r>
              <a:rPr lang="en-US" sz="6400" dirty="0" err="1"/>
              <a:t>cand</a:t>
            </a:r>
            <a:r>
              <a:rPr lang="en-US" sz="6400" dirty="0"/>
              <a:t> </a:t>
            </a:r>
            <a:r>
              <a:rPr lang="en-US" sz="6400" dirty="0" err="1"/>
              <a:t>suntem</a:t>
            </a:r>
            <a:r>
              <a:rPr lang="en-US" sz="6400" dirty="0"/>
              <a:t> </a:t>
            </a:r>
            <a:r>
              <a:rPr lang="en-US" sz="6400" dirty="0" err="1"/>
              <a:t>descurajati</a:t>
            </a:r>
            <a:endParaRPr lang="ro-RO" sz="6400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endParaRPr lang="ro-RO" sz="6400" dirty="0">
              <a:latin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ro-RO" sz="6400" b="1" dirty="0"/>
              <a:t>Valori</a:t>
            </a:r>
            <a:r>
              <a:rPr lang="ro-RO" sz="6400" dirty="0"/>
              <a:t> = </a:t>
            </a:r>
            <a:r>
              <a:rPr lang="fr-FR" sz="6400" dirty="0" err="1"/>
              <a:t>Prioritatile</a:t>
            </a:r>
            <a:r>
              <a:rPr lang="fr-FR" sz="6400" dirty="0"/>
              <a:t> majore ale </a:t>
            </a:r>
            <a:r>
              <a:rPr lang="fr-FR" sz="6400" dirty="0" err="1"/>
              <a:t>culturii</a:t>
            </a:r>
            <a:r>
              <a:rPr lang="fr-FR" sz="6400" dirty="0"/>
              <a:t> </a:t>
            </a:r>
            <a:r>
              <a:rPr lang="fr-FR" sz="6400" dirty="0" err="1"/>
              <a:t>organizatiei</a:t>
            </a:r>
            <a:r>
              <a:rPr lang="fr-FR" sz="6400" dirty="0"/>
              <a:t>, </a:t>
            </a:r>
            <a:r>
              <a:rPr lang="fr-FR" sz="6400" dirty="0" err="1"/>
              <a:t>ideile</a:t>
            </a:r>
            <a:r>
              <a:rPr lang="fr-FR" sz="6400" dirty="0"/>
              <a:t> </a:t>
            </a:r>
            <a:r>
              <a:rPr lang="fr-FR" sz="6400" dirty="0" err="1"/>
              <a:t>fundamentale</a:t>
            </a:r>
            <a:r>
              <a:rPr lang="fr-FR" sz="6400" dirty="0"/>
              <a:t> </a:t>
            </a:r>
            <a:r>
              <a:rPr lang="fr-FR" sz="6400" dirty="0" err="1"/>
              <a:t>pe</a:t>
            </a:r>
            <a:r>
              <a:rPr lang="fr-FR" sz="6400" dirty="0"/>
              <a:t> care </a:t>
            </a:r>
            <a:r>
              <a:rPr lang="fr-FR" sz="6400" dirty="0" err="1"/>
              <a:t>ea</a:t>
            </a:r>
            <a:r>
              <a:rPr lang="fr-FR" sz="6400" dirty="0"/>
              <a:t> se </a:t>
            </a:r>
            <a:r>
              <a:rPr lang="fr-FR" sz="6400" dirty="0" err="1"/>
              <a:t>bazeaza</a:t>
            </a:r>
            <a:r>
              <a:rPr lang="fr-FR" sz="6400" dirty="0"/>
              <a:t> si care </a:t>
            </a:r>
            <a:r>
              <a:rPr lang="fr-FR" sz="6400" dirty="0" err="1"/>
              <a:t>reflecta</a:t>
            </a:r>
            <a:r>
              <a:rPr lang="fr-FR" sz="6400" dirty="0"/>
              <a:t> </a:t>
            </a:r>
            <a:r>
              <a:rPr lang="fr-FR" sz="6400" dirty="0" err="1"/>
              <a:t>modul</a:t>
            </a:r>
            <a:r>
              <a:rPr lang="fr-FR" sz="6400" dirty="0"/>
              <a:t> cum </a:t>
            </a:r>
            <a:r>
              <a:rPr lang="fr-FR" sz="6400" dirty="0" err="1"/>
              <a:t>membrii</a:t>
            </a:r>
            <a:r>
              <a:rPr lang="fr-FR" sz="6400" dirty="0"/>
              <a:t> </a:t>
            </a:r>
            <a:r>
              <a:rPr lang="fr-FR" sz="6400" dirty="0" err="1"/>
              <a:t>abordeaza</a:t>
            </a:r>
            <a:r>
              <a:rPr lang="fr-FR" sz="6400" dirty="0"/>
              <a:t> </a:t>
            </a:r>
            <a:r>
              <a:rPr lang="fr-FR" sz="6400" dirty="0" err="1"/>
              <a:t>efectiv</a:t>
            </a:r>
            <a:r>
              <a:rPr lang="fr-FR" sz="6400" dirty="0"/>
              <a:t> </a:t>
            </a:r>
            <a:r>
              <a:rPr lang="fr-FR" sz="6400" dirty="0" err="1"/>
              <a:t>diversele</a:t>
            </a:r>
            <a:r>
              <a:rPr lang="fr-FR" sz="6400" dirty="0"/>
              <a:t> </a:t>
            </a:r>
            <a:r>
              <a:rPr lang="fr-FR" sz="6400" dirty="0" err="1"/>
              <a:t>activitati</a:t>
            </a:r>
            <a:r>
              <a:rPr lang="fr-FR" sz="6400" dirty="0"/>
              <a:t> </a:t>
            </a:r>
            <a:r>
              <a:rPr lang="fr-FR" sz="6400" dirty="0" err="1"/>
              <a:t>pe</a:t>
            </a:r>
            <a:r>
              <a:rPr lang="fr-FR" sz="6400" dirty="0"/>
              <a:t> care le </a:t>
            </a:r>
            <a:r>
              <a:rPr lang="fr-FR" sz="6400" dirty="0" err="1"/>
              <a:t>desfasoara</a:t>
            </a:r>
            <a:endParaRPr lang="en-US" sz="6400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sz="8000" b="1" dirty="0" smtClean="0">
                <a:solidFill>
                  <a:srgbClr val="FF0000"/>
                </a:solidFill>
              </a:rPr>
              <a:t>PASUL 1</a:t>
            </a:r>
            <a:endParaRPr lang="en-US" sz="80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BIBLIO~1\AppData\Local\Temp\Rar$DIa0.575\2013`09`09-11 RO Targoviste, Managementul Voluntarilor (8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Anuntarea</a:t>
            </a:r>
            <a:r>
              <a:rPr lang="en-US" dirty="0" smtClean="0"/>
              <a:t> &amp; </a:t>
            </a:r>
            <a:r>
              <a:rPr lang="ro-RO" dirty="0" smtClean="0"/>
              <a:t>Recrutarea voluntarilor</a:t>
            </a:r>
            <a:br>
              <a:rPr lang="ro-RO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965700"/>
          </a:xfrm>
        </p:spPr>
        <p:txBody>
          <a:bodyPr>
            <a:normAutofit lnSpcReduction="10000"/>
          </a:bodyPr>
          <a:lstStyle/>
          <a:p>
            <a:pPr marL="457200" indent="-457200">
              <a:defRPr/>
            </a:pPr>
            <a:r>
              <a:rPr lang="ro-RO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STRATEGIA DE RECRUTARE</a:t>
            </a:r>
          </a:p>
          <a:p>
            <a:pPr marL="457200" indent="-457200">
              <a:defRPr/>
            </a:pP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CINE</a:t>
            </a:r>
            <a:r>
              <a:rPr lang="en-US" sz="1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cunoasteti-va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organizatia</a:t>
            </a:r>
            <a:endParaRPr lang="en-US" sz="1800" dirty="0" smtClean="0"/>
          </a:p>
          <a:p>
            <a:pPr marL="457200" indent="-457200">
              <a:defRPr/>
            </a:pP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>
                <a:solidFill>
                  <a:srgbClr val="C00000"/>
                </a:solidFill>
              </a:rPr>
              <a:t>	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stiti</a:t>
            </a:r>
            <a:r>
              <a:rPr lang="en-US" sz="1800" dirty="0" smtClean="0">
                <a:sym typeface="Wingdings" pitchFamily="2" charset="2"/>
              </a:rPr>
              <a:t> de </a:t>
            </a:r>
            <a:r>
              <a:rPr lang="en-US" sz="1800" dirty="0" err="1" smtClean="0">
                <a:sym typeface="Wingdings" pitchFamily="2" charset="2"/>
              </a:rPr>
              <a:t>ce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fel</a:t>
            </a:r>
            <a:r>
              <a:rPr lang="en-US" sz="1800" dirty="0" smtClean="0">
                <a:sym typeface="Wingdings" pitchFamily="2" charset="2"/>
              </a:rPr>
              <a:t> de </a:t>
            </a:r>
            <a:r>
              <a:rPr lang="en-US" sz="1800" dirty="0" err="1" smtClean="0">
                <a:sym typeface="Wingdings" pitchFamily="2" charset="2"/>
              </a:rPr>
              <a:t>voluntari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aveti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nevoie</a:t>
            </a:r>
            <a:endParaRPr lang="en-US" sz="1800" dirty="0" smtClean="0"/>
          </a:p>
          <a:p>
            <a:pPr marL="457200" indent="-457200">
              <a:defRPr/>
            </a:pP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 CE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stiti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ce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vreti</a:t>
            </a:r>
            <a:r>
              <a:rPr lang="en-US" sz="1800" dirty="0" smtClean="0">
                <a:sym typeface="Wingdings" pitchFamily="2" charset="2"/>
              </a:rPr>
              <a:t> ca </a:t>
            </a:r>
            <a:r>
              <a:rPr lang="en-US" sz="1800" dirty="0" err="1" smtClean="0">
                <a:sym typeface="Wingdings" pitchFamily="2" charset="2"/>
              </a:rPr>
              <a:t>ei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sa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faca</a:t>
            </a:r>
            <a:r>
              <a:rPr lang="en-US" sz="1800" dirty="0" smtClean="0">
                <a:sym typeface="Wingdings" pitchFamily="2" charset="2"/>
              </a:rPr>
              <a:t> / </a:t>
            </a:r>
            <a:r>
              <a:rPr lang="en-US" sz="1800" dirty="0" err="1" smtClean="0">
                <a:sym typeface="Wingdings" pitchFamily="2" charset="2"/>
              </a:rPr>
              <a:t>programul</a:t>
            </a:r>
            <a:endParaRPr lang="en-US" sz="1800" dirty="0" smtClean="0"/>
          </a:p>
          <a:p>
            <a:pPr marL="457200" indent="-457200">
              <a:defRPr/>
            </a:pP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</a:t>
            </a:r>
            <a:r>
              <a:rPr lang="en-US" sz="1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stiti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unde</a:t>
            </a:r>
            <a:r>
              <a:rPr lang="en-US" sz="1800" dirty="0" smtClean="0">
                <a:sym typeface="Wingdings" pitchFamily="2" charset="2"/>
              </a:rPr>
              <a:t> ii </a:t>
            </a:r>
            <a:r>
              <a:rPr lang="en-US" sz="1800" dirty="0" err="1" smtClean="0">
                <a:sym typeface="Wingdings" pitchFamily="2" charset="2"/>
              </a:rPr>
              <a:t>puteti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gasi</a:t>
            </a:r>
            <a:endParaRPr lang="en-US" sz="1800" dirty="0" smtClean="0"/>
          </a:p>
          <a:p>
            <a:pPr marL="457200" indent="-457200">
              <a:defRPr/>
            </a:pP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CAND</a:t>
            </a:r>
            <a:r>
              <a:rPr lang="en-US" sz="1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stiti</a:t>
            </a:r>
            <a:r>
              <a:rPr lang="en-US" sz="1800" dirty="0" smtClean="0">
                <a:sym typeface="Wingdings" pitchFamily="2" charset="2"/>
              </a:rPr>
              <a:t> care </a:t>
            </a:r>
            <a:r>
              <a:rPr lang="en-US" sz="1800" dirty="0" err="1" smtClean="0">
                <a:sym typeface="Wingdings" pitchFamily="2" charset="2"/>
              </a:rPr>
              <a:t>este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momentul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cel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mai</a:t>
            </a:r>
            <a:r>
              <a:rPr lang="en-US" sz="1800" dirty="0" smtClean="0">
                <a:sym typeface="Wingdings" pitchFamily="2" charset="2"/>
              </a:rPr>
              <a:t> bun </a:t>
            </a:r>
            <a:r>
              <a:rPr lang="en-US" sz="1800" dirty="0" err="1" smtClean="0">
                <a:sym typeface="Wingdings" pitchFamily="2" charset="2"/>
              </a:rPr>
              <a:t>pentru</a:t>
            </a:r>
            <a:r>
              <a:rPr lang="en-US" sz="1800" dirty="0" smtClean="0">
                <a:sym typeface="Wingdings" pitchFamily="2" charset="2"/>
              </a:rPr>
              <a:t> a-</a:t>
            </a:r>
            <a:r>
              <a:rPr lang="en-US" sz="1800" dirty="0" err="1" smtClean="0">
                <a:sym typeface="Wingdings" pitchFamily="2" charset="2"/>
              </a:rPr>
              <a:t>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gasi</a:t>
            </a:r>
            <a:r>
              <a:rPr lang="en-US" sz="1800" dirty="0" smtClean="0">
                <a:solidFill>
                  <a:srgbClr val="000066"/>
                </a:solidFill>
                <a:sym typeface="Wingdings" pitchFamily="2" charset="2"/>
              </a:rPr>
              <a:t> </a:t>
            </a:r>
            <a:endParaRPr lang="en-US" sz="1800" dirty="0" smtClean="0">
              <a:solidFill>
                <a:srgbClr val="000066"/>
              </a:solidFill>
            </a:endParaRPr>
          </a:p>
          <a:p>
            <a:pPr marL="457200" indent="-457200">
              <a:defRPr/>
            </a:pP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CUM</a:t>
            </a:r>
            <a:r>
              <a:rPr lang="en-US" sz="18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stiti</a:t>
            </a:r>
            <a:r>
              <a:rPr lang="en-US" sz="1800" dirty="0" smtClean="0">
                <a:sym typeface="Wingdings" pitchFamily="2" charset="2"/>
              </a:rPr>
              <a:t> cum </a:t>
            </a:r>
            <a:r>
              <a:rPr lang="en-US" sz="1800" dirty="0" err="1" smtClean="0">
                <a:sym typeface="Wingdings" pitchFamily="2" charset="2"/>
              </a:rPr>
              <a:t>veti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 err="1" smtClean="0">
                <a:sym typeface="Wingdings" pitchFamily="2" charset="2"/>
              </a:rPr>
              <a:t>ajunge</a:t>
            </a:r>
            <a:r>
              <a:rPr lang="en-US" sz="1800" dirty="0" smtClean="0">
                <a:sym typeface="Wingdings" pitchFamily="2" charset="2"/>
              </a:rPr>
              <a:t> la </a:t>
            </a:r>
            <a:r>
              <a:rPr lang="en-US" sz="1800" dirty="0" err="1" smtClean="0">
                <a:sym typeface="Wingdings" pitchFamily="2" charset="2"/>
              </a:rPr>
              <a:t>ei</a:t>
            </a:r>
            <a:endParaRPr lang="en-US" sz="1800" dirty="0">
              <a:sym typeface="Wingdings" pitchFamily="2" charset="2"/>
            </a:endParaRPr>
          </a:p>
          <a:p>
            <a:pPr marL="457200" indent="-457200">
              <a:defRPr/>
            </a:pPr>
            <a:r>
              <a:rPr lang="en-US" sz="1800" dirty="0" smtClean="0">
                <a:sym typeface="Wingdings" pitchFamily="2" charset="2"/>
              </a:rPr>
              <a:t>(</a:t>
            </a:r>
            <a:r>
              <a:rPr lang="en-US" sz="1800" dirty="0" err="1" smtClean="0">
                <a:sym typeface="Wingdings" pitchFamily="2" charset="2"/>
              </a:rPr>
              <a:t>metoda</a:t>
            </a:r>
            <a:r>
              <a:rPr lang="en-US" sz="1800" dirty="0" smtClean="0">
                <a:sym typeface="Wingdings" pitchFamily="2" charset="2"/>
              </a:rPr>
              <a:t>, </a:t>
            </a:r>
            <a:r>
              <a:rPr lang="en-US" sz="1800" dirty="0" err="1" smtClean="0">
                <a:sym typeface="Wingdings" pitchFamily="2" charset="2"/>
              </a:rPr>
              <a:t>mesaj</a:t>
            </a:r>
            <a:r>
              <a:rPr lang="en-US" sz="1800" dirty="0" smtClean="0">
                <a:sym typeface="Wingdings" pitchFamily="2" charset="2"/>
              </a:rPr>
              <a:t>, canal, </a:t>
            </a:r>
            <a:r>
              <a:rPr lang="en-US" sz="1800" dirty="0" err="1" smtClean="0">
                <a:sym typeface="Wingdings" pitchFamily="2" charset="2"/>
              </a:rPr>
              <a:t>sistem</a:t>
            </a:r>
            <a:r>
              <a:rPr lang="en-US" sz="1800" dirty="0" smtClean="0">
                <a:sym typeface="Wingdings" pitchFamily="2" charset="2"/>
              </a:rPr>
              <a:t> de </a:t>
            </a:r>
            <a:r>
              <a:rPr lang="en-US" sz="1800" dirty="0" err="1" smtClean="0">
                <a:sym typeface="Wingdings" pitchFamily="2" charset="2"/>
              </a:rPr>
              <a:t>candidatura</a:t>
            </a:r>
            <a:r>
              <a:rPr lang="en-US" sz="1800" dirty="0" smtClean="0">
                <a:sym typeface="Wingdings" pitchFamily="2" charset="2"/>
              </a:rPr>
              <a:t>)</a:t>
            </a:r>
          </a:p>
          <a:p>
            <a:pPr marL="457200" indent="-457200">
              <a:lnSpc>
                <a:spcPct val="80000"/>
              </a:lnSpc>
              <a:defRPr/>
            </a:pPr>
            <a:endParaRPr lang="en-US" sz="1200" dirty="0" smtClean="0"/>
          </a:p>
          <a:p>
            <a:pPr marL="457200" indent="-457200">
              <a:lnSpc>
                <a:spcPct val="80000"/>
              </a:lnSpc>
              <a:defRPr/>
            </a:pPr>
            <a:endParaRPr lang="en-US" sz="1200" dirty="0"/>
          </a:p>
          <a:p>
            <a:pPr marL="457200" indent="-457200">
              <a:lnSpc>
                <a:spcPct val="80000"/>
              </a:lnSpc>
              <a:defRPr/>
            </a:pPr>
            <a:r>
              <a:rPr lang="ro-RO" sz="1200" dirty="0" smtClean="0"/>
              <a:t/>
            </a:r>
            <a:br>
              <a:rPr lang="ro-RO" sz="1200" dirty="0" smtClean="0"/>
            </a:br>
            <a:endParaRPr lang="ro-RO" sz="11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PASUL 2, 3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BIBLIO~1\AppData\Local\Temp\Rar$DIa0.012\2013`09`09-11 RO Targoviste, Managementul Voluntarilor (8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6007" y="273050"/>
            <a:ext cx="4389835" cy="58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491</Words>
  <Application>Microsoft Office PowerPoint</Application>
  <PresentationFormat>On-screen Show (4:3)</PresentationFormat>
  <Paragraphs>156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Photo Album</vt:lpstr>
      <vt:lpstr>Slide 2</vt:lpstr>
      <vt:lpstr>Slide 3</vt:lpstr>
      <vt:lpstr>PROFILUL VOLUNTARULUI &amp; COPACUL CU ASTEPTARI, CONTRIBUTII, TEMERI </vt:lpstr>
      <vt:lpstr>CONTRACTUL DE GRUP</vt:lpstr>
      <vt:lpstr>OBIECTIVELE CURSULUI</vt:lpstr>
      <vt:lpstr>PASII  MANAGEMENTULUI VOLUNTARILOR</vt:lpstr>
      <vt:lpstr>Pregatirea organizatiei pentru lucrul cu voluntarii si  identificarea  activitatii/voluntarilor</vt:lpstr>
      <vt:lpstr>Anuntarea &amp; Recrutarea voluntarilor </vt:lpstr>
      <vt:lpstr>Selectia voluntarilor - sfaturi  practice -</vt:lpstr>
      <vt:lpstr>Contractul de voluntariat &amp; fisa postului cf. legii</vt:lpstr>
      <vt:lpstr>Orientarea si instruirea voluntarilor</vt:lpstr>
      <vt:lpstr>Coordonare &amp; Supervizare (Mentorat)</vt:lpstr>
      <vt:lpstr>Evaluare &amp; Recompensa</vt:lpstr>
      <vt:lpstr>Cuvinte estrase din programul TIA</vt:lpstr>
      <vt:lpstr>Concluziile</vt:lpstr>
      <vt:lpstr>DIPLOMA DE PARTICIPARE</vt:lpstr>
      <vt:lpstr>Follow-up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BIBLIOTECA</dc:creator>
  <cp:lastModifiedBy>BIBLIOTECA</cp:lastModifiedBy>
  <cp:revision>22</cp:revision>
  <dcterms:created xsi:type="dcterms:W3CDTF">2013-09-25T19:26:19Z</dcterms:created>
  <dcterms:modified xsi:type="dcterms:W3CDTF">2013-09-25T23:09:02Z</dcterms:modified>
</cp:coreProperties>
</file>